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3" r:id="rId4"/>
    <p:sldId id="264" r:id="rId5"/>
    <p:sldId id="261" r:id="rId6"/>
    <p:sldId id="262" r:id="rId7"/>
    <p:sldId id="270" r:id="rId8"/>
    <p:sldId id="259" r:id="rId9"/>
    <p:sldId id="266" r:id="rId10"/>
    <p:sldId id="27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8A06E-BE8E-400B-896C-33112B7D508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0B244-E2E6-4FEE-AAF3-863DF16184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grid cells as they correspond to each bar; explain</a:t>
            </a:r>
            <a:r>
              <a:rPr lang="en-US" baseline="0" dirty="0"/>
              <a:t> how </a:t>
            </a:r>
            <a:r>
              <a:rPr lang="en-US" baseline="0" dirty="0" err="1"/>
              <a:t>basinwide</a:t>
            </a:r>
            <a:r>
              <a:rPr lang="en-US" baseline="0" dirty="0"/>
              <a:t> is calculated; RMSE emphasizes difference in large values. </a:t>
            </a:r>
          </a:p>
          <a:p>
            <a:r>
              <a:rPr lang="en-US" baseline="0" dirty="0" err="1"/>
              <a:t>Basinwide</a:t>
            </a:r>
            <a:r>
              <a:rPr lang="en-US" baseline="0" dirty="0"/>
              <a:t>: Satellite overestimates observations during the winter for both point and </a:t>
            </a:r>
            <a:r>
              <a:rPr lang="en-US" baseline="0" dirty="0" err="1"/>
              <a:t>basinwide</a:t>
            </a:r>
            <a:r>
              <a:rPr lang="en-US" baseline="0" dirty="0"/>
              <a:t> (magnitude of around 40%). Correlation coefficient is also larger in winter, possibly because of more uniform storms with lower intensity; the satellite may be better suited to capture these. During the summer monsoon season, the storms are more localized and have higher intensities; the satellite products may have much more trouble accurately estimating them.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0B244-E2E6-4FEE-AAF3-863DF16184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as much</a:t>
            </a:r>
            <a:r>
              <a:rPr lang="en-US" baseline="0" dirty="0"/>
              <a:t> variability between the different grid cells for all three measures. Winter’s false alarm rate is lower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0B244-E2E6-4FEE-AAF3-863DF161849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ua_logo_lg">
            <a:extLst>
              <a:ext uri="{FF2B5EF4-FFF2-40B4-BE49-F238E27FC236}">
                <a16:creationId xmlns:a16="http://schemas.microsoft.com/office/drawing/2014/main" id="{2879E696-654A-4C85-8141-83DA5836D3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64284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asa-logo">
            <a:extLst>
              <a:ext uri="{FF2B5EF4-FFF2-40B4-BE49-F238E27FC236}">
                <a16:creationId xmlns:a16="http://schemas.microsoft.com/office/drawing/2014/main" id="{AB961569-E36C-4AC8-8FEC-3D3B9367A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609600" cy="5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ZSGC_sunset">
            <a:extLst>
              <a:ext uri="{FF2B5EF4-FFF2-40B4-BE49-F238E27FC236}">
                <a16:creationId xmlns:a16="http://schemas.microsoft.com/office/drawing/2014/main" id="{6F093206-A616-480E-8328-6094A9511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82000" y="6175375"/>
            <a:ext cx="397854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s://brownfieldagnews.com/wp-content/uploads/2018/02/usda-logo.jpg">
            <a:extLst>
              <a:ext uri="{FF2B5EF4-FFF2-40B4-BE49-F238E27FC236}">
                <a16:creationId xmlns:a16="http://schemas.microsoft.com/office/drawing/2014/main" id="{602AA6ED-7B8B-431B-83DB-A67B4F64D876}"/>
              </a:ext>
            </a:extLst>
          </p:cNvPr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17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ua_logo_l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64284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asa-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609600" cy="5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ZSGC_sunse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82000" y="6175375"/>
            <a:ext cx="397854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AutoShape 2" descr="Image result for usd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https://brownfieldagnews.com/wp-content/uploads/2018/02/usda-logo.jpg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17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ua_logo_l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64284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nasa-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609600" cy="5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s://brownfieldagnews.com/wp-content/uploads/2018/02/usda-logo.jp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17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AZSGC_sunset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82000" y="6175375"/>
            <a:ext cx="397854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EFF6-7D15-4CA6-93BA-C24B1A2D64C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5783-CCDA-4693-A01E-D205026020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NASA GPM Early 30-minute Run in Comparison to Walnut Gulch Experimental Watershed Rain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Adolfo Herrera</a:t>
            </a:r>
          </a:p>
          <a:p>
            <a:r>
              <a:rPr lang="en-US" sz="2000" dirty="0">
                <a:solidFill>
                  <a:schemeClr val="tx1"/>
                </a:solidFill>
              </a:rPr>
              <a:t>April 14 2018</a:t>
            </a:r>
          </a:p>
          <a:p>
            <a:r>
              <a:rPr lang="en-US" sz="2000" dirty="0">
                <a:solidFill>
                  <a:schemeClr val="tx1"/>
                </a:solidFill>
              </a:rPr>
              <a:t>Arizona Space Grant Symposium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Mentor: Eleonora Demaria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8487-31E9-4786-A60B-637A769C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DE7EC-8BAA-463C-88DD-28687819B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to Eleonora Demaria for guiding me on this project</a:t>
            </a:r>
          </a:p>
          <a:p>
            <a:r>
              <a:rPr lang="en-US" dirty="0"/>
              <a:t>Thank you to Carl Unkrich for providing the rain gauge data</a:t>
            </a:r>
          </a:p>
          <a:p>
            <a:r>
              <a:rPr lang="en-US" dirty="0"/>
              <a:t>Thank you to the USDA-ARS and NASA for helping fund this project</a:t>
            </a:r>
          </a:p>
        </p:txBody>
      </p:sp>
    </p:spTree>
    <p:extLst>
      <p:ext uri="{BB962C8B-B14F-4D97-AF65-F5344CB8AC3E}">
        <p14:creationId xmlns:p14="http://schemas.microsoft.com/office/powerpoint/2010/main" val="1209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107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0" y="5943600"/>
            <a:ext cx="381000" cy="1825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Image result for tucson monsoon storm">
            <a:extLst>
              <a:ext uri="{FF2B5EF4-FFF2-40B4-BE49-F238E27FC236}">
                <a16:creationId xmlns:a16="http://schemas.microsoft.com/office/drawing/2014/main" id="{ED4F1782-6353-477B-B75F-B3F0463EA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7" y="1506407"/>
            <a:ext cx="7888343" cy="44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Adequately estimating precipitation is important for water supply, ecosystem health, flood preparedness, and agriculture sustainability</a:t>
            </a:r>
          </a:p>
          <a:p>
            <a:r>
              <a:rPr lang="en-US" sz="2800" dirty="0"/>
              <a:t>Physical rain gauge networks are being decommissioned globally due to budget constraints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8"/>
          <a:stretch/>
        </p:blipFill>
        <p:spPr>
          <a:xfrm>
            <a:off x="6553200" y="990600"/>
            <a:ext cx="2590800" cy="19455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2895600"/>
            <a:ext cx="2590800" cy="1945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800600"/>
            <a:ext cx="38100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Comparison of Measurements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/>
              <a:t>Satellite Estimate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/>
          <a:p>
            <a:r>
              <a:rPr lang="en-US" dirty="0"/>
              <a:t>Measures in swaths</a:t>
            </a:r>
          </a:p>
          <a:p>
            <a:r>
              <a:rPr lang="en-US" dirty="0"/>
              <a:t>Indirect estimate through cloud temperature</a:t>
            </a:r>
          </a:p>
          <a:p>
            <a:pPr lvl="1"/>
            <a:r>
              <a:rPr lang="en-US" dirty="0"/>
              <a:t>Increases error</a:t>
            </a:r>
          </a:p>
          <a:p>
            <a:r>
              <a:rPr lang="en-US" dirty="0"/>
              <a:t>Resolution may vary but normally ~11km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/>
          <a:lstStyle/>
          <a:p>
            <a:r>
              <a:rPr lang="en-US" dirty="0"/>
              <a:t>Rain Gauge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3951288"/>
          </a:xfrm>
        </p:spPr>
        <p:txBody>
          <a:bodyPr/>
          <a:lstStyle/>
          <a:p>
            <a:r>
              <a:rPr lang="en-US" dirty="0"/>
              <a:t>Point measurement</a:t>
            </a:r>
          </a:p>
          <a:p>
            <a:r>
              <a:rPr lang="en-US" dirty="0"/>
              <a:t>Direct measurement that is very precise</a:t>
            </a:r>
          </a:p>
          <a:p>
            <a:r>
              <a:rPr lang="en-US" dirty="0"/>
              <a:t>Require quality control on individual devices to ensure accuracy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6019800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Sun et al. A Review of Global Precipitation Data Sets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8AA092-6F4F-4915-B1A6-E0F91377B6C6}"/>
              </a:ext>
            </a:extLst>
          </p:cNvPr>
          <p:cNvGrpSpPr/>
          <p:nvPr/>
        </p:nvGrpSpPr>
        <p:grpSpPr>
          <a:xfrm>
            <a:off x="914400" y="4340290"/>
            <a:ext cx="3886201" cy="2514600"/>
            <a:chOff x="806489" y="4343400"/>
            <a:chExt cx="3886201" cy="2514600"/>
          </a:xfrm>
        </p:grpSpPr>
        <p:pic>
          <p:nvPicPr>
            <p:cNvPr id="19458" name="Picture 2" descr="C:\Users\rsstudent\Pictures\Screenshots\Screenshot (2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199" y="4343400"/>
              <a:ext cx="3854491" cy="2514600"/>
            </a:xfrm>
            <a:prstGeom prst="rect">
              <a:avLst/>
            </a:prstGeom>
            <a:noFill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FE25CF-717B-4733-9CC7-E4E398A2D782}"/>
                </a:ext>
              </a:extLst>
            </p:cNvPr>
            <p:cNvSpPr/>
            <p:nvPr/>
          </p:nvSpPr>
          <p:spPr>
            <a:xfrm>
              <a:off x="806489" y="4343400"/>
              <a:ext cx="3765511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2E1F9E8-D952-468D-A533-26C8B64DF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511407" cy="1890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Goals/Data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/>
              <a:t>Determine if NASA GPM IMERG estimates capture the spatial-temporal properties of precipitation in a semi-arid environment</a:t>
            </a:r>
          </a:p>
          <a:p>
            <a:r>
              <a:rPr lang="en-US" sz="2800" dirty="0"/>
              <a:t>Satellite data used:</a:t>
            </a:r>
          </a:p>
          <a:p>
            <a:pPr lvl="1"/>
            <a:r>
              <a:rPr lang="en-US" sz="2400" dirty="0"/>
              <a:t>IMERG Early 30-minute run (resolution of 0.1°x0.1°)</a:t>
            </a:r>
          </a:p>
          <a:p>
            <a:r>
              <a:rPr lang="en-US" sz="2800" dirty="0"/>
              <a:t>Gauge data:</a:t>
            </a:r>
          </a:p>
          <a:p>
            <a:pPr lvl="1"/>
            <a:r>
              <a:rPr lang="en-US" sz="2400" dirty="0"/>
              <a:t>~1 rain gauge/0.5km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4648200"/>
            <a:ext cx="3810000" cy="2209800"/>
            <a:chOff x="4481904" y="3709869"/>
            <a:chExt cx="5579238" cy="32445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904" y="3709869"/>
              <a:ext cx="5579238" cy="324456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114503" y="5564599"/>
              <a:ext cx="570271" cy="787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578" name="Picture 2" descr="Arizon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733800"/>
            <a:ext cx="2743200" cy="2552359"/>
          </a:xfrm>
          <a:prstGeom prst="rect">
            <a:avLst/>
          </a:prstGeom>
          <a:noFill/>
        </p:spPr>
      </p:pic>
      <p:sp>
        <p:nvSpPr>
          <p:cNvPr id="9" name="Donut 8"/>
          <p:cNvSpPr/>
          <p:nvPr/>
        </p:nvSpPr>
        <p:spPr>
          <a:xfrm>
            <a:off x="8382000" y="5943600"/>
            <a:ext cx="152400" cy="152400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248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destination360.com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5696764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of Dave Goodrich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200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The WGEW dataset is interpolated rain data throughout the watershed in 30 minute intervals</a:t>
            </a:r>
          </a:p>
          <a:p>
            <a:r>
              <a:rPr lang="en-US" sz="2600" dirty="0"/>
              <a:t>Root mean square error (RMSE), relative bias, and correlation coefficient used to analyze differences in datasets. </a:t>
            </a:r>
          </a:p>
          <a:p>
            <a:r>
              <a:rPr lang="en-US" sz="2600" dirty="0"/>
              <a:t>Prediction of detection (POD), false alarm rate (FAR), and critical success index (CSI) measures used to predict chance satellite correctly observes precipitation that the rain gauges observe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DA0AF-FF47-4A72-8532-0AF7E61E5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20513"/>
            <a:ext cx="3429000" cy="23374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Scatterplots Show Sizable Spread in Points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347A42-C5B0-4A18-BAE7-E33B52D86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19200"/>
            <a:ext cx="6553199" cy="4914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8485-F493-4E3E-8588-5A518289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Satellite Estimates Have Trouble Capturing Highly Variable and Intense Monsoon Storms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D88E1-7BDC-4DAF-90F0-DC490F710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" y="1600200"/>
            <a:ext cx="914347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7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GPM Estimates Struggle to Capture Monsoon Precipitation Events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213360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Point by point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800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Basin-wide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9641CC99-A5C9-4D2B-8DD1-739CF6015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800" y="1219200"/>
            <a:ext cx="9149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Results could be improved with time lag</a:t>
            </a:r>
          </a:p>
          <a:p>
            <a:r>
              <a:rPr lang="en-US" sz="2800" dirty="0"/>
              <a:t>The Early-run is not the only product. Late and Final runs are intended to be more accurate, but not necessarily real time</a:t>
            </a:r>
          </a:p>
          <a:p>
            <a:r>
              <a:rPr lang="en-US" sz="2800" dirty="0"/>
              <a:t>There is much more error in the monsoon season; this may be due to the unique characteristics of monsoon precipitation in this region</a:t>
            </a:r>
          </a:p>
          <a:p>
            <a:r>
              <a:rPr lang="en-US" sz="2800" dirty="0"/>
              <a:t>While many of the metrics from previously slides appear poor, this technology is trending in the correct direction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495</Words>
  <Application>Microsoft Office PowerPoint</Application>
  <PresentationFormat>On-screen Show (4:3)</PresentationFormat>
  <Paragraphs>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Analysis of NASA GPM Early 30-minute Run in Comparison to Walnut Gulch Experimental Watershed Rain Data</vt:lpstr>
      <vt:lpstr>Background</vt:lpstr>
      <vt:lpstr>Comparison of Measurements</vt:lpstr>
      <vt:lpstr>Goals/Data</vt:lpstr>
      <vt:lpstr>Methodology</vt:lpstr>
      <vt:lpstr>Scatterplots Show Sizable Spread in Points</vt:lpstr>
      <vt:lpstr>Satellite Estimates Have Trouble Capturing Highly Variable and Intense Monsoon Storms</vt:lpstr>
      <vt:lpstr>GPM Estimates Struggle to Capture Monsoon Precipitation Events</vt:lpstr>
      <vt:lpstr>Conclusions</vt:lpstr>
      <vt:lpstr>Acknowledgments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NASA GPM Early 30-minute Run in Comparison to Walnut Gulch Experimental Watershed Rain Data</dc:title>
  <dc:creator>Scott</dc:creator>
  <cp:lastModifiedBy>Adolfo Herrera</cp:lastModifiedBy>
  <cp:revision>15</cp:revision>
  <dcterms:created xsi:type="dcterms:W3CDTF">2018-03-26T16:17:09Z</dcterms:created>
  <dcterms:modified xsi:type="dcterms:W3CDTF">2018-03-30T21:56:45Z</dcterms:modified>
</cp:coreProperties>
</file>